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3929BC-5719-4EBD-B629-25B73A4E5F7C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80CCBF-37F2-4F17-947D-4FA21749CD6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igazakon.ua/l_doc2.nsf/link1/T172145.html" TargetMode="External"/><Relationship Id="rId2" Type="http://schemas.openxmlformats.org/officeDocument/2006/relationships/hyperlink" Target="https://zakon.rada.gov.ua/laws/show/2628-14#Tex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848872" cy="4680520"/>
          </a:xfrm>
        </p:spPr>
        <p:txBody>
          <a:bodyPr/>
          <a:lstStyle/>
          <a:p>
            <a:pPr marL="73660" marR="74295"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800" spc="3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800" spc="3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uk-UA" sz="2800" spc="3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першої</a:t>
            </a:r>
            <a:r>
              <a:rPr lang="uk-UA" sz="2800" spc="3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статті</a:t>
            </a:r>
            <a:r>
              <a:rPr lang="uk-UA" sz="2800" u="sng" spc="330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30</a:t>
            </a:r>
            <a:r>
              <a:rPr lang="uk-UA" sz="2800" u="sng" spc="330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Закону</a:t>
            </a:r>
            <a:r>
              <a:rPr lang="uk-UA" sz="2800" u="sng" spc="330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України</a:t>
            </a:r>
            <a:r>
              <a:rPr lang="uk-UA" sz="2800" u="sng" spc="330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«Про</a:t>
            </a:r>
            <a:r>
              <a:rPr lang="uk-UA" sz="2800" spc="-340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дошкільну</a:t>
            </a:r>
            <a:r>
              <a:rPr lang="uk-UA" sz="2800" u="sng" spc="5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освіту»</a:t>
            </a:r>
            <a:r>
              <a:rPr lang="uk-UA" sz="2800" u="sng" spc="5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(далі</a:t>
            </a:r>
            <a:r>
              <a:rPr lang="uk-UA" sz="2800" u="sng" spc="5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–</a:t>
            </a:r>
            <a:r>
              <a:rPr lang="uk-UA" sz="2800" u="sng" spc="5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uk-UA" sz="2800" u="sng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Закон),</a:t>
            </a:r>
            <a:r>
              <a:rPr lang="uk-UA" sz="2800" spc="5" dirty="0">
                <a:solidFill>
                  <a:srgbClr val="0463C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педагогічний</a:t>
            </a:r>
            <a:r>
              <a:rPr lang="uk-UA" sz="2800" b="1" spc="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</a:t>
            </a:r>
            <a:r>
              <a:rPr lang="uk-UA" sz="2800" b="1" spc="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закладу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дошкільної освіти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особа з високими моральними якостями, яка має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вищу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педагогічну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освіту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за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відповідною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спеціальністю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та/або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професійну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кваліфікацію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педагогічного</a:t>
            </a:r>
            <a:r>
              <a:rPr lang="uk-UA" sz="2800" spc="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працівника</a:t>
            </a:r>
            <a:r>
              <a:rPr lang="uk-UA" sz="28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800" i="1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результативність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800" spc="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якість роботи, а також фізичний і психічний стан якої дозволяє виконувати</a:t>
            </a:r>
            <a:r>
              <a:rPr lang="uk-UA" sz="2800" spc="-33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професійні</a:t>
            </a:r>
            <a:r>
              <a:rPr lang="uk-UA" sz="28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обов'язки</a:t>
            </a:r>
            <a:r>
              <a:rPr lang="uk-UA" sz="28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44016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C00000"/>
                </a:solidFill>
                <a:effectLst/>
                <a:latin typeface="Arial"/>
              </a:rPr>
              <a:t>А</a:t>
            </a:r>
            <a:r>
              <a:rPr lang="ru-RU" sz="4000" dirty="0" err="1" smtClean="0">
                <a:solidFill>
                  <a:srgbClr val="C00000"/>
                </a:solidFill>
                <a:effectLst/>
                <a:latin typeface="Arial"/>
              </a:rPr>
              <a:t>тестація</a:t>
            </a:r>
            <a:r>
              <a:rPr lang="ru-RU" sz="4000" dirty="0" smtClean="0">
                <a:solidFill>
                  <a:srgbClr val="C00000"/>
                </a:solidFill>
                <a:effectLst/>
                <a:latin typeface="Arial"/>
              </a:rPr>
              <a:t> </a:t>
            </a:r>
            <a:r>
              <a:rPr lang="ru-RU" sz="4000" dirty="0" err="1">
                <a:solidFill>
                  <a:srgbClr val="C00000"/>
                </a:solidFill>
                <a:effectLst/>
                <a:latin typeface="Arial"/>
              </a:rPr>
              <a:t>педагогічних</a:t>
            </a:r>
            <a:r>
              <a:rPr lang="ru-RU" sz="4000" dirty="0">
                <a:solidFill>
                  <a:srgbClr val="C00000"/>
                </a:solidFill>
                <a:effectLst/>
                <a:latin typeface="Arial"/>
              </a:rPr>
              <a:t> </a:t>
            </a:r>
            <a:r>
              <a:rPr lang="ru-RU" sz="4000" dirty="0" err="1">
                <a:solidFill>
                  <a:srgbClr val="C00000"/>
                </a:solidFill>
                <a:effectLst/>
                <a:latin typeface="Arial"/>
              </a:rPr>
              <a:t>кадрів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317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216024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6498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uk-UA" sz="2400" b="1" dirty="0">
                <a:solidFill>
                  <a:srgbClr val="0F243E"/>
                </a:solidFill>
                <a:latin typeface="Times New Roman"/>
                <a:ea typeface="Times New Roman"/>
              </a:rPr>
              <a:t>ПЕДАГОГІЧНІ 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РАДИ</a:t>
            </a:r>
            <a:endParaRPr lang="uk-UA" sz="1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uk-UA" sz="18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3528"/>
            <a:ext cx="8280920" cy="446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49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669360"/>
            <a:ext cx="6512511" cy="18864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856895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24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77272"/>
            <a:ext cx="6512511" cy="50405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8424935" cy="398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03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14401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7"/>
            <a:ext cx="8424936" cy="396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499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09320"/>
            <a:ext cx="6512511" cy="21602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96943" cy="416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84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1412776"/>
            <a:ext cx="7622232" cy="5112568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Кваліфікаційна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"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"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присвоюється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педагогічним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працівникам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з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повною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вищою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освітою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діяльність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яких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характеризується</a:t>
            </a:r>
            <a: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: </a:t>
            </a:r>
            <a:br>
              <a:rPr lang="ru-RU" sz="2000" b="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здатністю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забезпечувати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засвоєння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навчальних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програм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знанням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основ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педагогіки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психології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дитячої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вікової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фізіології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знанням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теоретичних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основ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сучасних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досягнень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науки з предмета,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вони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викладають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використанням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інформаційно-комунікаційних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цифрових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освітніх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ресурсів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навчально-виховному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процесі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вмінням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вирішувати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педагогічні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проблеми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вмінням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установлювати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контакт з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(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вихованцями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),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батьками,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колегами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по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роботі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додержанням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педагогічної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етики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моралі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7848872" cy="72008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158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1484784"/>
            <a:ext cx="8136905" cy="5040560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</a:pP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Кваліфікаційна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"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другої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"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присвоюється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педагогічним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працівникам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відповідають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вимогам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встановленим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працівників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з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кваліфікаційною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категорією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",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постійно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вдосконалюють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свій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професійний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рівень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використовують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диференційований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індивідуальний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підхід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володіють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сучасними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освітніми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методичними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прийомами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педагогічними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засобами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різними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формами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позаурочної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(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позанавчальної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)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роботи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їх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якісним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застосуванням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застосовують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інноваційні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навчально-виховному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процесі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знають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основні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нормативно-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правові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акти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галузі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освіти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користуються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авторитетом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серед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колег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їх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батьків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5232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845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424935" cy="4968552"/>
          </a:xfrm>
        </p:spPr>
        <p:txBody>
          <a:bodyPr/>
          <a:lstStyle/>
          <a:p>
            <a:pPr marL="342900" lvl="0" indent="-342900" algn="l">
              <a:spcBef>
                <a:spcPts val="0"/>
              </a:spcBef>
            </a:pP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Кваліфікаційна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"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другої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"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присвоюється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педагогічним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працівникам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відповідають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вимогам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встановленим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працівників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з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кваліфікаційною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категорією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",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постійно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вдосконалюють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свій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професійний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рівень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використовують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диференційований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індивідуальний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підхід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володіють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сучасними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освітніми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методичними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прийомами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педагогічними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засобами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різними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формами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позаурочної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(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позанавчальної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)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роботи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їх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якісним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застосуванням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застосовують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інноваційні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навчально-виховному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процесі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знають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основні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нормативно-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правові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акти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галузі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освіти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користуються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авторитетом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серед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колег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їх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батьків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992888" cy="53724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809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08911" cy="5256584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Кваліфікаційна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"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першої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"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присвоюється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педагогічним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працівникам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відповідають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вимогам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встановленим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працівників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з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кваліфікаційною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категорією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другої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категорії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",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використовують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методи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компетентнісно-орієнтованого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підходу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організації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навчального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процесу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володіють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творчої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педагогічної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діяльності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з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урахуванням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особливостей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навчального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матеріалу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і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здібностей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впроваджують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передовий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педагогічний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досвід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формують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навички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самостійно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здобувати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знання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й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застосовувати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їх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на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практиці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уміють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лаконічно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образно і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виразно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подати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матеріал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вміють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аргументувати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свою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позицію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володіють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ораторським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мистецтвом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08912" cy="576064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444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80919" cy="5256584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Кваліфікаційна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"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вищої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категорії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"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присвоюється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працівникам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відповідають</a:t>
            </a:r>
            <a:r>
              <a:rPr lang="ru-RU" sz="2000" dirty="0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effectLst/>
                <a:latin typeface="Menlo"/>
                <a:ea typeface="+mn-ea"/>
                <a:cs typeface="+mn-cs"/>
              </a:rPr>
              <a:t>вимогам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встановленим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до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працівників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з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кваліфікаційною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категорією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"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спеціаліст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першої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категорії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",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які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володіють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інноваційними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освітніми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методиками й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технологіями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активно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їх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використовують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поширюють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професійному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середовищі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володіють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широким спектром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стратегій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навчання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вміють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продукувати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оригінальні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інноваційні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ідеї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застосовують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нестандартні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форми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проведення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уроку (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навчальних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занять);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активно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впроваджують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форми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та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методи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організації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навчально-виховного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процесу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,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що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забезпечують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максимальну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самостійність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навчання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учнів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; </a:t>
            </a:r>
            <a:b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</a:b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вносять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пропозиції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щодо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вдосконалення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навчально-виховного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процесу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в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навчальному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 </a:t>
            </a:r>
            <a:r>
              <a:rPr lang="ru-RU" sz="2000" b="0" dirty="0" err="1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закладі</a:t>
            </a:r>
            <a:r>
              <a:rPr lang="ru-RU" sz="2000" b="0" dirty="0">
                <a:solidFill>
                  <a:srgbClr val="212529"/>
                </a:solidFill>
                <a:effectLst/>
                <a:latin typeface="Menlo"/>
                <a:ea typeface="+mn-ea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000" b="0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b="0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352928" cy="504056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967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pPr marL="45720" indent="0" algn="ctr">
              <a:spcAft>
                <a:spcPts val="0"/>
              </a:spcAft>
              <a:buNone/>
            </a:pPr>
            <a:endParaRPr lang="uk-UA" sz="9000" b="1" i="1" dirty="0" smtClean="0">
              <a:solidFill>
                <a:srgbClr val="0F243E"/>
              </a:solidFill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uk-UA" sz="9000" b="1" i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ЩОДЕННИК</a:t>
            </a:r>
            <a:endParaRPr lang="uk-UA" sz="9000" dirty="0"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uk-UA" sz="6600" dirty="0" smtClean="0">
                <a:solidFill>
                  <a:srgbClr val="0F243E"/>
                </a:solidFill>
                <a:latin typeface="Times New Roman"/>
                <a:ea typeface="Times New Roman"/>
              </a:rPr>
              <a:t>з підвищення професійного рівня</a:t>
            </a:r>
            <a:endParaRPr lang="uk-UA" sz="2800" dirty="0" smtClean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4800" dirty="0">
                <a:latin typeface="Times New Roman"/>
                <a:ea typeface="Times New Roman"/>
              </a:rPr>
              <a:t> </a:t>
            </a:r>
            <a:endParaRPr lang="uk-UA" sz="2800" dirty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4800" dirty="0">
                <a:latin typeface="Times New Roman"/>
                <a:ea typeface="Times New Roman"/>
              </a:rPr>
              <a:t> </a:t>
            </a:r>
            <a:endParaRPr lang="uk-UA" sz="2800" dirty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F243E"/>
                </a:solidFill>
                <a:latin typeface="Times New Roman"/>
                <a:ea typeface="Times New Roman"/>
              </a:rPr>
              <a:t> </a:t>
            </a:r>
            <a:endParaRPr lang="uk-UA" sz="5000" dirty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5000" dirty="0">
                <a:solidFill>
                  <a:srgbClr val="0F243E"/>
                </a:solidFill>
                <a:latin typeface="Times New Roman"/>
                <a:ea typeface="Times New Roman"/>
              </a:rPr>
              <a:t> </a:t>
            </a:r>
            <a:r>
              <a:rPr lang="uk-UA" sz="5000" dirty="0" smtClean="0">
                <a:solidFill>
                  <a:srgbClr val="0F243E"/>
                </a:solidFill>
                <a:latin typeface="Times New Roman"/>
                <a:ea typeface="Times New Roman"/>
              </a:rPr>
              <a:t>_______________________________________</a:t>
            </a:r>
            <a:endParaRPr lang="uk-UA" sz="5000" dirty="0">
              <a:latin typeface="Times New Roman"/>
              <a:ea typeface="Times New Roman"/>
            </a:endParaRPr>
          </a:p>
          <a:p>
            <a:pPr marL="45720" indent="0" algn="ctr">
              <a:spcAft>
                <a:spcPts val="0"/>
              </a:spcAft>
              <a:buNone/>
            </a:pPr>
            <a:r>
              <a:rPr lang="uk-UA" sz="5000" dirty="0" smtClean="0">
                <a:solidFill>
                  <a:srgbClr val="0F243E"/>
                </a:solidFill>
                <a:latin typeface="Times New Roman"/>
                <a:ea typeface="Times New Roman"/>
              </a:rPr>
              <a:t>прізвище</a:t>
            </a:r>
            <a:r>
              <a:rPr lang="uk-UA" sz="5000" dirty="0">
                <a:solidFill>
                  <a:srgbClr val="0F243E"/>
                </a:solidFill>
                <a:latin typeface="Times New Roman"/>
                <a:ea typeface="Times New Roman"/>
              </a:rPr>
              <a:t>, ім’я, по батькові</a:t>
            </a:r>
            <a:endParaRPr lang="uk-UA" sz="50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279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5" cy="1152128"/>
          </a:xfrm>
        </p:spPr>
        <p:txBody>
          <a:bodyPr/>
          <a:lstStyle/>
          <a:p>
            <a:pPr algn="l"/>
            <a:r>
              <a:rPr lang="uk-UA" sz="3200" dirty="0" smtClean="0"/>
              <a:t>РОЗДІЛИ ЩОДЕННИКА САМООСВІТИ: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8136904" cy="561662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uk-UA" dirty="0" smtClean="0"/>
              <a:t>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Нормативна база </a:t>
            </a:r>
          </a:p>
          <a:p>
            <a:pPr>
              <a:spcAft>
                <a:spcPts val="0"/>
              </a:spcAft>
            </a:pP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ПРІОРИТЕТНІ 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ЗАВДАННЯ</a:t>
            </a:r>
            <a:r>
              <a:rPr lang="uk-UA" sz="1600" dirty="0">
                <a:latin typeface="Times New Roman"/>
                <a:ea typeface="Times New Roman"/>
              </a:rPr>
              <a:t> 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дошкільного навчального закладу на </a:t>
            </a:r>
            <a:r>
              <a:rPr lang="uk-UA" sz="2400" b="1" dirty="0">
                <a:solidFill>
                  <a:srgbClr val="0F243E"/>
                </a:solidFill>
                <a:latin typeface="Times New Roman"/>
                <a:ea typeface="Times New Roman"/>
              </a:rPr>
              <a:t>20__ - 20__ навчальний 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рік</a:t>
            </a:r>
          </a:p>
          <a:p>
            <a:pPr>
              <a:spcAft>
                <a:spcPts val="0"/>
              </a:spcAft>
            </a:pP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Самоосвіта на 20 _  - 20_ </a:t>
            </a:r>
            <a:r>
              <a:rPr lang="uk-UA" sz="2400" b="1" dirty="0" err="1" smtClean="0">
                <a:solidFill>
                  <a:srgbClr val="0F243E"/>
                </a:solidFill>
                <a:latin typeface="Times New Roman"/>
                <a:ea typeface="Times New Roman"/>
              </a:rPr>
              <a:t>н.р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.    Тема самоосвіти:</a:t>
            </a:r>
          </a:p>
          <a:p>
            <a:pPr>
              <a:spcAft>
                <a:spcPts val="0"/>
              </a:spcAft>
            </a:pP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План роботи над темою самоосвіти: </a:t>
            </a:r>
          </a:p>
          <a:p>
            <a:pPr>
              <a:spcAft>
                <a:spcPts val="0"/>
              </a:spcAft>
            </a:pPr>
            <a:endParaRPr lang="uk-UA" sz="2400" b="1" dirty="0" smtClean="0">
              <a:solidFill>
                <a:srgbClr val="0F243E"/>
              </a:solidFill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 </a:t>
            </a:r>
          </a:p>
          <a:p>
            <a:pPr marL="45720" indent="0">
              <a:spcAft>
                <a:spcPts val="0"/>
              </a:spcAft>
              <a:buNone/>
            </a:pPr>
            <a:endParaRPr lang="uk-UA" sz="1600" dirty="0" smtClean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uk-UA" sz="2400" b="1" dirty="0" smtClean="0">
              <a:solidFill>
                <a:srgbClr val="0F243E"/>
              </a:solidFill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01603"/>
              </p:ext>
            </p:extLst>
          </p:nvPr>
        </p:nvGraphicFramePr>
        <p:xfrm>
          <a:off x="323528" y="3656385"/>
          <a:ext cx="8208912" cy="14628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9884"/>
                <a:gridCol w="3048458"/>
                <a:gridCol w="1642113"/>
                <a:gridCol w="1992872"/>
                <a:gridCol w="1055585"/>
              </a:tblGrid>
              <a:tr h="643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з/п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Зміст роботи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Терміни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виконання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Форма відображення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Відмітка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про виконання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F243E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90625" y="-136487"/>
            <a:ext cx="762984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>
              <a:solidFill>
                <a:srgbClr val="0F243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9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424936" cy="330324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uk-UA" sz="2400" dirty="0">
                <a:solidFill>
                  <a:srgbClr val="0F243E"/>
                </a:solidFill>
                <a:effectLst/>
                <a:latin typeface="Times New Roman"/>
                <a:ea typeface="Times New Roman"/>
              </a:rPr>
              <a:t>КОЛЕКТИВНІ </a:t>
            </a:r>
            <a:r>
              <a:rPr lang="uk-UA" sz="2400" dirty="0" smtClean="0">
                <a:solidFill>
                  <a:srgbClr val="0F243E"/>
                </a:solidFill>
                <a:effectLst/>
                <a:latin typeface="Times New Roman"/>
                <a:ea typeface="Times New Roman"/>
              </a:rPr>
              <a:t>ПЕРЕГЛЯДИ, ВЗАЄМОВІДВІДУВАННЯ ЗАХОДІВ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solidFill>
                  <a:srgbClr val="0F243E"/>
                </a:solidFill>
                <a:effectLst/>
                <a:latin typeface="Times New Roman"/>
                <a:ea typeface="Times New Roman"/>
              </a:rPr>
              <a:t>навчально-виховного процесу</a:t>
            </a:r>
            <a:br>
              <a:rPr lang="uk-UA" sz="2400" dirty="0" smtClean="0">
                <a:solidFill>
                  <a:srgbClr val="0F243E"/>
                </a:solidFill>
                <a:effectLst/>
                <a:latin typeface="Times New Roman"/>
                <a:ea typeface="Times New Roman"/>
              </a:rPr>
            </a:br>
            <a:r>
              <a:rPr lang="uk-UA" sz="2400" dirty="0">
                <a:effectLst/>
                <a:latin typeface="Times New Roman"/>
                <a:ea typeface="Times New Roman"/>
              </a:rPr>
              <a:t/>
            </a:r>
            <a:br>
              <a:rPr lang="uk-UA" sz="2400" dirty="0">
                <a:effectLst/>
                <a:latin typeface="Times New Roman"/>
                <a:ea typeface="Times New Roman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352928" cy="259228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uk-UA" sz="2400" b="1" dirty="0">
                <a:solidFill>
                  <a:srgbClr val="0F243E"/>
                </a:solidFill>
                <a:latin typeface="Times New Roman"/>
                <a:ea typeface="Times New Roman"/>
              </a:rPr>
              <a:t>Анотації, тези, конспекти теми 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самоосвіти:</a:t>
            </a:r>
          </a:p>
          <a:p>
            <a:pPr>
              <a:spcAft>
                <a:spcPts val="0"/>
              </a:spcAft>
            </a:pPr>
            <a:r>
              <a:rPr lang="uk-UA" sz="2400" b="1" dirty="0">
                <a:solidFill>
                  <a:srgbClr val="0F243E"/>
                </a:solidFill>
                <a:latin typeface="Times New Roman"/>
                <a:ea typeface="Times New Roman"/>
              </a:rPr>
              <a:t>МІСЬКІ МЕТОДИЧНІ </a:t>
            </a:r>
            <a:r>
              <a:rPr lang="uk-UA" sz="2400" b="1" dirty="0" smtClean="0">
                <a:solidFill>
                  <a:srgbClr val="0F243E"/>
                </a:solidFill>
                <a:latin typeface="Times New Roman"/>
                <a:ea typeface="Times New Roman"/>
              </a:rPr>
              <a:t>ОБ’ЄДНАННЯ:</a:t>
            </a:r>
          </a:p>
          <a:p>
            <a:pPr>
              <a:spcAft>
                <a:spcPts val="0"/>
              </a:spcAft>
            </a:pPr>
            <a:endParaRPr lang="uk-UA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uk-UA" sz="2400" b="1" dirty="0" smtClean="0">
              <a:solidFill>
                <a:srgbClr val="0F243E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uk-UA" sz="16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73276"/>
              </p:ext>
            </p:extLst>
          </p:nvPr>
        </p:nvGraphicFramePr>
        <p:xfrm>
          <a:off x="611560" y="1772816"/>
          <a:ext cx="792088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4" imgW="6257794" imgH="1344943" progId="Word.Document.12">
                  <p:embed/>
                </p:oleObj>
              </mc:Choice>
              <mc:Fallback>
                <p:oleObj name="Документ" r:id="rId4" imgW="6257794" imgH="13449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772816"/>
                        <a:ext cx="7920880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643719"/>
              </p:ext>
            </p:extLst>
          </p:nvPr>
        </p:nvGraphicFramePr>
        <p:xfrm>
          <a:off x="971600" y="4437112"/>
          <a:ext cx="7560840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Документ" r:id="rId7" imgW="6257794" imgH="1075882" progId="Word.Document.12">
                  <p:embed/>
                </p:oleObj>
              </mc:Choice>
              <mc:Fallback>
                <p:oleObj name="Документ" r:id="rId7" imgW="6257794" imgH="10758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4437112"/>
                        <a:ext cx="7560840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33176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175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Документ</vt:lpstr>
      <vt:lpstr>Атестація педагогічних кадрів</vt:lpstr>
      <vt:lpstr>Кваліфікаційна категорія "спеціаліст" присвоюється  педагогічним працівникам з повною вищою освітою, діяльність яких характеризується:  здатністю забезпечувати засвоєння учнями навчальних програм;  знанням основ педагогіки, психології, дитячої та вікової фізіології;  знанням теоретичних основ та сучасних досягнень науки з предмета, який вони викладають;  використанням інформаційно-комунікаційних технологій, цифрових освітніх ресурсів у навчально-виховному процесі; вмінням вирішувати педагогічні проблеми;  вмінням установлювати контакт з учнями (вихованцями),  батьками, колегами по роботі;  додержанням педагогічної етики, моралі. </vt:lpstr>
      <vt:lpstr>Кваліфікаційна категорія "спеціаліст другої категорії"  присвоюється педагогічним працівникам, які відповідають вимогам,  встановленим до працівників з кваліфікаційною категорією  "спеціаліст", та які постійно вдосконалюють свій професійний  рівень;  використовують диференційований та індивідуальний підхід  до учнів;  володіють сучасними освітніми технологіями, методичними  прийомами, педагогічними засобами, різними формами позаурочної (позанавчальної) роботи та їх якісним застосуванням;  застосовують інноваційні технології у навчально-виховному процесі;  знають основні нормативно-правові акти у галузі освіти; користуються авторитетом серед колег, учнів та їх батьків. </vt:lpstr>
      <vt:lpstr>Кваліфікаційна категорія "спеціаліст другої категорії"  присвоюється педагогічним працівникам, які відповідають вимогам,  встановленим до працівників з кваліфікаційною категорією  "спеціаліст", та які постійно вдосконалюють свій професійний  рівень;  використовують диференційований та індивідуальний підхід  до учнів;  володіють сучасними освітніми технологіями, методичними  прийомами, педагогічними засобами, різними формами позаурочної (позанавчальної) роботи та їх якісним застосуванням;  застосовують інноваційні технології у навчально-виховному процесі;  знають основні нормативно-правові акти у галузі освіти; користуються авторитетом серед колег, учнів та їх батьків. </vt:lpstr>
      <vt:lpstr>Кваліфікаційна категорія "спеціаліст першої категорії"  присвоюється педагогічним працівникам, які відповідають вимогам,  встановленим до працівників з кваліфікаційною категорією  "спеціаліст другої категорії", та які використовують методи  компетентнісно-орієнтованого підходу до організації навчального процесу;  володіють технологіями творчої педагогічної діяльності з  урахуванням особливостей навчального матеріалу і здібностей учнів;  впроваджують передовий педагогічний досвід;  формують навички самостійно здобувати знання й застосовувати їх на практиці;  уміють лаконічно, образно і виразно подати матеріал;  вміють аргументувати свою позицію та володіють ораторським мистецтвом. </vt:lpstr>
      <vt:lpstr>Кваліфікаційна категорія "спеціаліст вищої категорії"  присвоюється працівникам, які відповідають вимогам, встановленим до працівників з кваліфікаційною категорією "спеціаліст першої категорії", та які володіють інноваційними освітніми методиками й технологіями, активно їх використовують та поширюють у професійному середовищі; володіють широким спектром стратегій навчання;  вміють продукувати оригінальні, інноваційні ідеї; застосовують нестандартні форми проведення уроку (навчальних занять);  активно впроваджують форми та методи організації  навчально-виховного процесу, що забезпечують максимальну  самостійність навчання учнів;  вносять пропозиції щодо вдосконалення навчально-виховного процесу в навчальному закладі.  </vt:lpstr>
      <vt:lpstr>Презентация PowerPoint</vt:lpstr>
      <vt:lpstr>РОЗДІЛИ ЩОДЕННИКА САМООСВІТИ:</vt:lpstr>
      <vt:lpstr>КОЛЕКТИВНІ ПЕРЕГЛЯДИ, ВЗАЄМОВІДВІДУВАННЯ ЗАХОДІВ навчально-виховного процесу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педагогічних кадрів</dc:title>
  <dc:creator>VADIS</dc:creator>
  <cp:lastModifiedBy>VADIS</cp:lastModifiedBy>
  <cp:revision>8</cp:revision>
  <dcterms:created xsi:type="dcterms:W3CDTF">2022-10-06T07:35:19Z</dcterms:created>
  <dcterms:modified xsi:type="dcterms:W3CDTF">2022-10-06T09:26:58Z</dcterms:modified>
</cp:coreProperties>
</file>